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4" r:id="rId1"/>
  </p:sldMasterIdLst>
  <p:notesMasterIdLst>
    <p:notesMasterId r:id="rId15"/>
  </p:notesMasterIdLst>
  <p:sldIdLst>
    <p:sldId id="256" r:id="rId2"/>
    <p:sldId id="269" r:id="rId3"/>
    <p:sldId id="296" r:id="rId4"/>
    <p:sldId id="397" r:id="rId5"/>
    <p:sldId id="398" r:id="rId6"/>
    <p:sldId id="395" r:id="rId7"/>
    <p:sldId id="387" r:id="rId8"/>
    <p:sldId id="355" r:id="rId9"/>
    <p:sldId id="350" r:id="rId10"/>
    <p:sldId id="361" r:id="rId11"/>
    <p:sldId id="392" r:id="rId12"/>
    <p:sldId id="272" r:id="rId13"/>
    <p:sldId id="268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00"/>
    <a:srgbClr val="9900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07" autoAdjust="0"/>
    <p:restoredTop sz="94624" autoAdjust="0"/>
  </p:normalViewPr>
  <p:slideViewPr>
    <p:cSldViewPr>
      <p:cViewPr varScale="1">
        <p:scale>
          <a:sx n="133" d="100"/>
          <a:sy n="133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5FAD8348-8BBD-40CC-ACD4-38785057F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70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D8348-8BBD-40CC-ACD4-38785057F3D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18343-9AE2-4057-9FF5-20E4BB058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5AAA5-A6A3-4367-B1E0-10EB4BC842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C13F-6B64-4AA4-AA16-688C32EC7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76AF7F-98A1-49B5-840E-06EE2BD970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E513-2739-4749-BE7C-2B77D8253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3251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33CC25E-5E07-488B-A3AA-CD3E43291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52113A-07F2-427F-A786-16A0434B7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E0C8791-A3C4-4C63-BA3C-5B205951B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DA79BD3-2A51-40DD-9928-2FEE22DFE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A874E8-E911-4CA4-B27C-5F8AA24550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E8DBEE-AB55-4A2D-87EB-F169B9842F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2422EC5-2D12-487C-A09A-C8B1BB55B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pPr>
              <a:defRPr/>
            </a:pPr>
            <a:fld id="{E613281D-6E33-4ACB-816C-920381DD99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  <p:sldLayoutId id="2147484386" r:id="rId12"/>
    <p:sldLayoutId id="2147484387" r:id="rId13"/>
    <p:sldLayoutId id="2147484388" r:id="rId14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305800" cy="90033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Coptic Lesson 18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PAST Tense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1905000"/>
            <a:ext cx="3352800" cy="47244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nau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914400" lvl="1" indent="-342900" algn="l" fontAlgn="base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to look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menre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914400" lvl="1" indent="-342900" algn="l" fontAlgn="base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to like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caji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914400" lvl="1" indent="-342900" algn="l" fontAlgn="base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to speak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ws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914400" lvl="1" indent="-342900" algn="l" fontAlgn="base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to read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Exercise (Part 1)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Use the following verbs to form a past tense: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1905000"/>
            <a:ext cx="4419600" cy="523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200" dirty="0" err="1" smtClean="0">
                <a:cs typeface="+mn-cs"/>
              </a:rPr>
              <a:t>hemci</a:t>
            </a:r>
            <a:endParaRPr lang="en-US" sz="3200" dirty="0" smtClean="0">
              <a:cs typeface="+mn-cs"/>
            </a:endParaRP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 smtClean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700" b="1" dirty="0">
                <a:solidFill>
                  <a:srgbClr val="FF6600"/>
                </a:solidFill>
                <a:latin typeface="+mn-lt"/>
                <a:cs typeface="+mn-cs"/>
              </a:rPr>
              <a:t>to sit</a:t>
            </a: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200" dirty="0" err="1" smtClean="0">
                <a:cs typeface="+mn-cs"/>
              </a:rPr>
              <a:t>cw</a:t>
            </a:r>
            <a:endParaRPr lang="en-US" sz="3200" dirty="0" smtClean="0">
              <a:cs typeface="+mn-cs"/>
            </a:endParaRP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 smtClean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700" b="1" dirty="0">
                <a:solidFill>
                  <a:srgbClr val="FF6600"/>
                </a:solidFill>
                <a:latin typeface="+mn-lt"/>
                <a:cs typeface="+mn-cs"/>
              </a:rPr>
              <a:t>to drink</a:t>
            </a: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500" dirty="0" smtClean="0">
                <a:cs typeface="+mn-cs"/>
              </a:rPr>
              <a:t>[</a:t>
            </a:r>
            <a:r>
              <a:rPr lang="en-US" sz="3500" dirty="0" err="1" smtClean="0">
                <a:cs typeface="+mn-cs"/>
              </a:rPr>
              <a:t>i</a:t>
            </a:r>
            <a:endParaRPr lang="en-US" sz="3500" dirty="0" smtClean="0">
              <a:cs typeface="+mn-cs"/>
            </a:endParaRP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 smtClean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700" b="1" dirty="0">
                <a:solidFill>
                  <a:srgbClr val="FF6600"/>
                </a:solidFill>
                <a:latin typeface="+mn-lt"/>
                <a:cs typeface="+mn-cs"/>
              </a:rPr>
              <a:t>to take</a:t>
            </a:r>
          </a:p>
          <a:p>
            <a:pPr marL="514350" lvl="1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8"/>
            </a:pPr>
            <a:r>
              <a:rPr lang="en-US" sz="3200" dirty="0" smtClean="0">
                <a:cs typeface="+mn-cs"/>
              </a:rPr>
              <a:t>,w</a:t>
            </a: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 smtClean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700" b="1" dirty="0">
                <a:solidFill>
                  <a:srgbClr val="FF6600"/>
                </a:solidFill>
                <a:latin typeface="+mn-lt"/>
                <a:cs typeface="+mn-cs"/>
              </a:rPr>
              <a:t>to put</a:t>
            </a:r>
          </a:p>
          <a:p>
            <a:pPr marL="182880" indent="-342900" algn="l">
              <a:lnSpc>
                <a:spcPct val="80000"/>
              </a:lnSpc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</a:pPr>
            <a:endParaRPr lang="en-US" sz="2900" b="1" dirty="0" smtClean="0">
              <a:solidFill>
                <a:srgbClr val="FFC000"/>
              </a:solidFill>
              <a:latin typeface="+mn-lt"/>
              <a:cs typeface="+mn-cs"/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5"/>
            </a:pPr>
            <a:endParaRPr lang="en-US" sz="1800" b="1" dirty="0" err="1" smtClean="0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828800"/>
            <a:ext cx="4724400" cy="4724400"/>
          </a:xfrm>
        </p:spPr>
        <p:txBody>
          <a:bodyPr>
            <a:normAutofit fontScale="92500" lnSpcReduction="10000"/>
          </a:bodyPr>
          <a:lstStyle/>
          <a:p>
            <a:pPr marL="509588" lvl="1" indent="-509588" algn="l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ainau</a:t>
            </a: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 `</a:t>
            </a: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epekcon</a:t>
            </a:r>
            <a:endParaRPr lang="en-US" sz="31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 marL="758952" lvl="1" indent="-457200" algn="l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I saw your brother.</a:t>
            </a:r>
          </a:p>
          <a:p>
            <a:pPr marL="514350" lvl="1" indent="-514350" algn="l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2"/>
            </a:pP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anjerjer</a:t>
            </a: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qen</a:t>
            </a: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 pi[</a:t>
            </a: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wm</a:t>
            </a:r>
            <a:endParaRPr lang="en-US" sz="31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 marL="758952" lvl="1" indent="-457200" algn="l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We played in the garden.</a:t>
            </a:r>
          </a:p>
          <a:p>
            <a:pPr marL="514350" lvl="1" indent="-514350" algn="l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3"/>
            </a:pP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au`i</a:t>
            </a: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 `</a:t>
            </a: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nje</a:t>
            </a: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nek`cnyou</a:t>
            </a: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</a:p>
          <a:p>
            <a:pPr marL="758952" lvl="1" indent="-457200" algn="l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Your brothers came.</a:t>
            </a:r>
          </a:p>
          <a:p>
            <a:pPr marL="514350" lvl="1" indent="-514350" algn="l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4"/>
            </a:pP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aicaji</a:t>
            </a: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nemaf</a:t>
            </a:r>
            <a:endParaRPr lang="en-US" sz="31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 marL="758952" lvl="1" indent="-457200" algn="l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 spoke with him.</a:t>
            </a:r>
            <a:endParaRPr lang="en-US" sz="3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Exercise (Part 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Translate the following into English: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905000"/>
            <a:ext cx="4419600" cy="584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 algn="l"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5"/>
            </a:pP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au`slyl</a:t>
            </a:r>
            <a:r>
              <a:rPr lang="en-US" sz="2600" b="1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qen</a:t>
            </a:r>
            <a:r>
              <a:rPr lang="en-US" sz="2600" b="1" dirty="0" smtClean="0">
                <a:solidFill>
                  <a:srgbClr val="FF0000"/>
                </a:solidFill>
                <a:cs typeface="+mn-cs"/>
              </a:rPr>
              <a:t> ]`</a:t>
            </a: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ekklyci`a</a:t>
            </a:r>
            <a:endParaRPr lang="en-US" sz="2600" b="1" dirty="0" smtClean="0">
              <a:solidFill>
                <a:srgbClr val="FF0000"/>
              </a:solidFill>
              <a:cs typeface="+mn-cs"/>
            </a:endParaRPr>
          </a:p>
          <a:p>
            <a:pPr marL="758952" lvl="1" indent="-4572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400" dirty="0">
                <a:latin typeface="+mn-lt"/>
                <a:cs typeface="+mn-cs"/>
              </a:rPr>
              <a:t>They prayed in </a:t>
            </a:r>
            <a:r>
              <a:rPr lang="en-US" sz="2400" dirty="0" smtClean="0">
                <a:latin typeface="+mn-lt"/>
                <a:cs typeface="+mn-cs"/>
              </a:rPr>
              <a:t>the church</a:t>
            </a:r>
            <a:r>
              <a:rPr lang="en-US" sz="2400" dirty="0">
                <a:latin typeface="+mn-lt"/>
                <a:cs typeface="+mn-cs"/>
              </a:rPr>
              <a:t>.</a:t>
            </a: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6"/>
            </a:pPr>
            <a:r>
              <a:rPr lang="en-US" sz="2400" b="1" dirty="0" err="1" smtClean="0">
                <a:solidFill>
                  <a:srgbClr val="FF0000"/>
                </a:solidFill>
                <a:cs typeface="+mn-cs"/>
              </a:rPr>
              <a:t>Af`i</a:t>
            </a:r>
            <a:r>
              <a:rPr lang="en-US" sz="2400" b="1" dirty="0" smtClean="0">
                <a:solidFill>
                  <a:srgbClr val="FF0000"/>
                </a:solidFill>
                <a:cs typeface="+mn-cs"/>
              </a:rPr>
              <a:t> `</a:t>
            </a:r>
            <a:r>
              <a:rPr lang="en-US" sz="2400" b="1" dirty="0" err="1" smtClean="0">
                <a:solidFill>
                  <a:srgbClr val="FF0000"/>
                </a:solidFill>
                <a:cs typeface="+mn-cs"/>
              </a:rPr>
              <a:t>nje</a:t>
            </a:r>
            <a:r>
              <a:rPr lang="en-US" sz="2400" b="1" dirty="0" smtClean="0">
                <a:solidFill>
                  <a:srgbClr val="FF0000"/>
                </a:solidFill>
                <a:cs typeface="+mn-cs"/>
              </a:rPr>
              <a:t> P=,=c `</a:t>
            </a:r>
            <a:r>
              <a:rPr lang="en-US" sz="2400" b="1" dirty="0" err="1" smtClean="0">
                <a:solidFill>
                  <a:srgbClr val="FF0000"/>
                </a:solidFill>
                <a:cs typeface="+mn-cs"/>
              </a:rPr>
              <a:t>ebolqen</a:t>
            </a:r>
            <a:r>
              <a:rPr lang="en-US" sz="2400" b="1" dirty="0" smtClean="0">
                <a:solidFill>
                  <a:srgbClr val="FF0000"/>
                </a:solidFill>
                <a:cs typeface="+mn-cs"/>
              </a:rPr>
              <a:t> `</a:t>
            </a:r>
            <a:r>
              <a:rPr lang="en-US" sz="2400" b="1" dirty="0" err="1" smtClean="0">
                <a:solidFill>
                  <a:srgbClr val="FF0000"/>
                </a:solidFill>
                <a:cs typeface="+mn-cs"/>
              </a:rPr>
              <a:t>tve</a:t>
            </a:r>
            <a:endParaRPr lang="en-US" sz="2400" b="1" dirty="0" smtClean="0">
              <a:solidFill>
                <a:srgbClr val="FF0000"/>
              </a:solidFill>
              <a:cs typeface="+mn-cs"/>
            </a:endParaRPr>
          </a:p>
          <a:p>
            <a:pPr marL="758952" lvl="1" indent="-4572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400" dirty="0">
                <a:latin typeface="+mn-lt"/>
                <a:cs typeface="+mn-cs"/>
              </a:rPr>
              <a:t>Christ came from heaven.</a:t>
            </a: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7"/>
            </a:pP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aftwnf</a:t>
            </a:r>
            <a:r>
              <a:rPr lang="en-US" sz="2600" b="1" dirty="0" smtClean="0">
                <a:solidFill>
                  <a:srgbClr val="FF0000"/>
                </a:solidFill>
                <a:cs typeface="+mn-cs"/>
              </a:rPr>
              <a:t> `</a:t>
            </a: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ebolqen</a:t>
            </a:r>
            <a:r>
              <a:rPr lang="en-US" sz="2600" b="1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nye;mwout</a:t>
            </a:r>
            <a:endParaRPr lang="en-US" sz="2600" b="1" dirty="0" smtClean="0">
              <a:solidFill>
                <a:srgbClr val="FF0000"/>
              </a:solidFill>
              <a:cs typeface="+mn-cs"/>
            </a:endParaRPr>
          </a:p>
          <a:p>
            <a:pPr marL="758952" lvl="1" indent="-4572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400" dirty="0">
                <a:latin typeface="+mn-lt"/>
                <a:cs typeface="+mn-cs"/>
              </a:rPr>
              <a:t>He arose from the dead.</a:t>
            </a: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8"/>
            </a:pPr>
            <a:r>
              <a:rPr lang="en-US" sz="2200" b="1" dirty="0" err="1" smtClean="0">
                <a:solidFill>
                  <a:srgbClr val="FF0000"/>
                </a:solidFill>
                <a:cs typeface="+mn-cs"/>
              </a:rPr>
              <a:t>af,w</a:t>
            </a:r>
            <a:r>
              <a:rPr lang="en-US" sz="2200" b="1" dirty="0" smtClean="0">
                <a:solidFill>
                  <a:srgbClr val="FF0000"/>
                </a:solidFill>
                <a:cs typeface="+mn-cs"/>
              </a:rPr>
              <a:t> `</a:t>
            </a:r>
            <a:r>
              <a:rPr lang="en-US" sz="2200" b="1" dirty="0" err="1" smtClean="0">
                <a:solidFill>
                  <a:srgbClr val="FF0000"/>
                </a:solidFill>
                <a:cs typeface="+mn-cs"/>
              </a:rPr>
              <a:t>nnefjwm</a:t>
            </a:r>
            <a:r>
              <a:rPr lang="en-US" sz="2200" b="1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cs typeface="+mn-cs"/>
              </a:rPr>
              <a:t>hijen</a:t>
            </a:r>
            <a:r>
              <a:rPr lang="en-US" sz="2200" b="1" dirty="0" smtClean="0">
                <a:solidFill>
                  <a:srgbClr val="FF0000"/>
                </a:solidFill>
                <a:cs typeface="+mn-cs"/>
              </a:rPr>
              <a:t> ]</a:t>
            </a:r>
            <a:r>
              <a:rPr lang="en-US" sz="2200" b="1" dirty="0" err="1" smtClean="0">
                <a:solidFill>
                  <a:srgbClr val="FF0000"/>
                </a:solidFill>
                <a:cs typeface="+mn-cs"/>
              </a:rPr>
              <a:t>vorsi</a:t>
            </a:r>
            <a:endParaRPr lang="en-US" sz="2200" b="1" dirty="0" smtClean="0">
              <a:solidFill>
                <a:srgbClr val="FF0000"/>
              </a:solidFill>
              <a:cs typeface="+mn-cs"/>
            </a:endParaRPr>
          </a:p>
          <a:p>
            <a:pPr marL="758952" lvl="1" indent="-4572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400" dirty="0" smtClean="0">
                <a:latin typeface="+mn-lt"/>
                <a:cs typeface="+mn-cs"/>
              </a:rPr>
              <a:t>He put his books on the table.</a:t>
            </a:r>
          </a:p>
          <a:p>
            <a:pPr marL="182880" indent="-342900" algn="l">
              <a:lnSpc>
                <a:spcPct val="80000"/>
              </a:lnSpc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</a:pPr>
            <a:endParaRPr lang="en-US" sz="2900" b="1" dirty="0" smtClean="0">
              <a:solidFill>
                <a:srgbClr val="FFC000"/>
              </a:solidFill>
              <a:latin typeface="+mn-lt"/>
              <a:cs typeface="+mn-cs"/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5"/>
            </a:pPr>
            <a:endParaRPr lang="en-US" sz="1800" b="1" dirty="0" err="1" smtClean="0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4000" dirty="0"/>
              <a:t> All slides are available at </a:t>
            </a:r>
            <a:br>
              <a:rPr lang="en-US" sz="4000" dirty="0"/>
            </a:br>
            <a:r>
              <a:rPr lang="en-US" dirty="0">
                <a:solidFill>
                  <a:srgbClr val="990033"/>
                </a:solidFill>
              </a:rPr>
              <a:t>http://</a:t>
            </a:r>
            <a:r>
              <a:rPr lang="en-US" dirty="0" smtClean="0">
                <a:solidFill>
                  <a:srgbClr val="990033"/>
                </a:solidFill>
              </a:rPr>
              <a:t>www.ekladious.com/coptic.html</a:t>
            </a:r>
            <a:endParaRPr lang="en-US" sz="4000" dirty="0">
              <a:solidFill>
                <a:srgbClr val="990033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4000" dirty="0"/>
              <a:t> 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Announcement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600200" y="4343400"/>
            <a:ext cx="60198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800" dirty="0" err="1" smtClean="0">
                <a:latin typeface="CS Avva Shenouda" pitchFamily="34" charset="0"/>
              </a:rPr>
              <a:t>O</a:t>
            </a:r>
            <a:r>
              <a:rPr lang="en-US" sz="4800" cap="none" dirty="0" err="1" smtClean="0">
                <a:latin typeface="CS Avva Shenouda" pitchFamily="34" charset="0"/>
              </a:rPr>
              <a:t>ujai</a:t>
            </a:r>
            <a:r>
              <a:rPr lang="en-US" sz="4800" dirty="0" smtClean="0">
                <a:latin typeface="CS Avva Shenouda" pitchFamily="34" charset="0"/>
              </a:rPr>
              <a:t> </a:t>
            </a:r>
            <a:r>
              <a:rPr lang="en-US" sz="4800" cap="none" dirty="0" err="1">
                <a:latin typeface="CS Avva Shenouda" pitchFamily="34" charset="0"/>
              </a:rPr>
              <a:t>qen</a:t>
            </a:r>
            <a:r>
              <a:rPr lang="en-US" sz="4800" dirty="0">
                <a:latin typeface="CS Avva Shenouda" pitchFamily="34" charset="0"/>
              </a:rPr>
              <a:t> `P</a:t>
            </a:r>
            <a:r>
              <a:rPr lang="en-US" sz="4800" cap="none" dirty="0">
                <a:latin typeface="CS Avva Shenouda" pitchFamily="34" charset="0"/>
              </a:rPr>
              <a:t>[</a:t>
            </a:r>
            <a:r>
              <a:rPr lang="en-US" sz="4800" cap="none" dirty="0" err="1">
                <a:latin typeface="CS Avva Shenouda" pitchFamily="34" charset="0"/>
              </a:rPr>
              <a:t>oic</a:t>
            </a:r>
            <a:endParaRPr lang="en-US" sz="4800" cap="none" dirty="0">
              <a:latin typeface="CS Avva Shenouda" pitchFamily="34" charset="0"/>
            </a:endParaRPr>
          </a:p>
        </p:txBody>
      </p:sp>
      <p:pic>
        <p:nvPicPr>
          <p:cNvPr id="21507" name="Picture 6" descr="Coptic Cro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1981200"/>
            <a:ext cx="1543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5195888" cy="500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/>
              <a:t>Coptic Alphabets</a:t>
            </a:r>
          </a:p>
        </p:txBody>
      </p:sp>
      <p:pic>
        <p:nvPicPr>
          <p:cNvPr id="5123" name="Picture 5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83920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571500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Review </a:t>
            </a:r>
            <a:r>
              <a:rPr lang="en-US" dirty="0"/>
              <a:t>Questions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200" dirty="0">
              <a:cs typeface="Times New Roman" pitchFamily="18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4102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318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410200" y="51054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6670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cs typeface="Times New Roman" pitchFamily="18" charset="0"/>
              </a:rPr>
              <a:t>pictau-coou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4102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70000"/>
              </a:lnSpc>
              <a:defRPr/>
            </a:pPr>
            <a:r>
              <a:rPr lang="en-US" sz="4000" dirty="0" smtClean="0"/>
              <a:t>=f^</a:t>
            </a:r>
            <a:endParaRPr lang="en-US" sz="4000" dirty="0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6670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cs typeface="Times New Roman" pitchFamily="18" charset="0"/>
              </a:rPr>
              <a:t>qamne-`smyn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410200" y="3733800"/>
            <a:ext cx="3276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=p=y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4102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Martyr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6670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Cheema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4102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[</a:t>
            </a:r>
            <a:endParaRPr lang="ar-EG" sz="4000" dirty="0" smtClean="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Veeta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4102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b, v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914400" algn="l"/>
              </a:tabLst>
              <a:defRPr/>
            </a:pPr>
            <a:endParaRPr lang="en-US" sz="4000" dirty="0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2" name="Line 33"/>
          <p:cNvSpPr>
            <a:spLocks noChangeShapeType="1"/>
          </p:cNvSpPr>
          <p:nvPr/>
        </p:nvSpPr>
        <p:spPr bwMode="auto">
          <a:xfrm>
            <a:off x="457200" y="4419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6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7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8" name="Line 39"/>
          <p:cNvSpPr>
            <a:spLocks noChangeShapeType="1"/>
          </p:cNvSpPr>
          <p:nvPr/>
        </p:nvSpPr>
        <p:spPr bwMode="auto">
          <a:xfrm>
            <a:off x="54102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9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80" name="Text Box 52"/>
          <p:cNvSpPr txBox="1">
            <a:spLocks noChangeArrowheads="1"/>
          </p:cNvSpPr>
          <p:nvPr/>
        </p:nvSpPr>
        <p:spPr bwMode="auto">
          <a:xfrm>
            <a:off x="914400" y="1143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Coptic</a:t>
            </a:r>
          </a:p>
        </p:txBody>
      </p:sp>
      <p:sp>
        <p:nvSpPr>
          <p:cNvPr id="6181" name="Text Box 53"/>
          <p:cNvSpPr txBox="1">
            <a:spLocks noChangeArrowheads="1"/>
          </p:cNvSpPr>
          <p:nvPr/>
        </p:nvSpPr>
        <p:spPr bwMode="auto">
          <a:xfrm>
            <a:off x="6324600" y="1143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</p:txBody>
      </p:sp>
      <p:sp>
        <p:nvSpPr>
          <p:cNvPr id="6182" name="Text Box 54"/>
          <p:cNvSpPr txBox="1">
            <a:spLocks noChangeArrowheads="1"/>
          </p:cNvSpPr>
          <p:nvPr/>
        </p:nvSpPr>
        <p:spPr bwMode="auto">
          <a:xfrm>
            <a:off x="3505200" y="11430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70000"/>
              </a:lnSpc>
              <a:buClr>
                <a:schemeClr val="tx2"/>
              </a:buClr>
              <a:buSzPct val="70000"/>
              <a:tabLst>
                <a:tab pos="914400" algn="l"/>
              </a:tabLst>
            </a:pPr>
            <a:r>
              <a:rPr lang="en-US" sz="4000" dirty="0" smtClean="0"/>
              <a:t>¢</a:t>
            </a:r>
            <a:endParaRPr lang="en-US" sz="4000" dirty="0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70000"/>
              </a:lnSpc>
              <a:defRPr/>
            </a:pPr>
            <a:r>
              <a:rPr lang="en-US" sz="4000" dirty="0" smtClean="0"/>
              <a:t>} ]</a:t>
            </a:r>
            <a:endParaRPr lang="en-US" sz="4000" dirty="0"/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=t=</a:t>
            </a:r>
            <a:r>
              <a:rPr lang="en-US" sz="4000" dirty="0" err="1" smtClean="0"/>
              <a:t>i</a:t>
            </a:r>
            <a:r>
              <a:rPr lang="en-US" sz="4000" dirty="0" smtClean="0"/>
              <a:t>=y</a:t>
            </a:r>
            <a:endParaRPr lang="en-US" sz="4000" dirty="0"/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2"/>
              </a:buClr>
              <a:buSzPct val="70000"/>
            </a:pPr>
            <a:r>
              <a:rPr lang="en-US" sz="2800" dirty="0" err="1" smtClean="0">
                <a:latin typeface="CS Avva Shenouda" charset="0"/>
              </a:rPr>
              <a:t>marteroc</a:t>
            </a:r>
            <a:endParaRPr lang="en-US" sz="2800" dirty="0">
              <a:latin typeface="CS Avva Shenouda" charset="0"/>
            </a:endParaRP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000" dirty="0" err="1" smtClean="0">
                <a:cs typeface="Times New Roman" pitchFamily="18" charset="0"/>
              </a:rPr>
              <a:t>Somt</a:t>
            </a:r>
            <a:r>
              <a:rPr lang="en-US" sz="2000" dirty="0" smtClean="0">
                <a:cs typeface="Times New Roman" pitchFamily="18" charset="0"/>
              </a:rPr>
              <a:t>-se-</a:t>
            </a:r>
            <a:r>
              <a:rPr lang="en-US" sz="2000" dirty="0" err="1" smtClean="0">
                <a:cs typeface="Times New Roman" pitchFamily="18" charset="0"/>
              </a:rPr>
              <a:t>myt</a:t>
            </a:r>
            <a:r>
              <a:rPr lang="en-US" sz="2000" dirty="0" smtClean="0">
                <a:cs typeface="Times New Roman" pitchFamily="18" charset="0"/>
              </a:rPr>
              <a:t>-`</a:t>
            </a:r>
            <a:r>
              <a:rPr lang="en-US" sz="2000" dirty="0" err="1" smtClean="0">
                <a:cs typeface="Times New Roman" pitchFamily="18" charset="0"/>
              </a:rPr>
              <a:t>smyn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  <p:pic>
        <p:nvPicPr>
          <p:cNvPr id="48" name="Picture 5" descr="cop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31070">
            <a:off x="6934412" y="429927"/>
            <a:ext cx="2068867" cy="111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79" grpId="0"/>
      <p:bldP spid="23576" grpId="0"/>
      <p:bldP spid="23574" grpId="0"/>
      <p:bldP spid="23573" grpId="0"/>
      <p:bldP spid="23572" grpId="0"/>
      <p:bldP spid="23571" grpId="0"/>
      <p:bldP spid="23570" grpId="0"/>
      <p:bldP spid="23569" grpId="0"/>
      <p:bldP spid="23567" grpId="0"/>
      <p:bldP spid="23565" grpId="0"/>
      <p:bldP spid="23564" grpId="0"/>
      <p:bldP spid="23563" grpId="0"/>
      <p:bldP spid="23562" grpId="0"/>
      <p:bldP spid="23561" grpId="0"/>
      <p:bldP spid="39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687070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Review </a:t>
            </a:r>
            <a:r>
              <a:rPr lang="en-US" dirty="0" smtClean="0"/>
              <a:t>for Beginners</a:t>
            </a:r>
            <a:endParaRPr lang="en-US" dirty="0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Delta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4102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d,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100000"/>
              </a:spcBef>
              <a:defRPr/>
            </a:pPr>
            <a:r>
              <a:rPr lang="en-US" sz="3200" dirty="0"/>
              <a:t>d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Lavla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410200" y="51054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dirty="0"/>
              <a:t>l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6670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Khai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4102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q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6670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Ro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410200" y="3733800"/>
            <a:ext cx="3276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50000"/>
              </a:lnSpc>
              <a:defRPr/>
            </a:pPr>
            <a:r>
              <a:rPr lang="en-US" sz="4000" dirty="0"/>
              <a:t>r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Phei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4102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70000"/>
              </a:lnSpc>
              <a:defRPr/>
            </a:pPr>
            <a:r>
              <a:rPr lang="en-US" sz="4000" dirty="0"/>
              <a:t>v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6670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Pei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4102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p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4102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914400" algn="l"/>
              </a:tabLst>
              <a:defRPr/>
            </a:pPr>
            <a:endParaRPr lang="en-US" sz="4000" dirty="0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2" name="Line 33"/>
          <p:cNvSpPr>
            <a:spLocks noChangeShapeType="1"/>
          </p:cNvSpPr>
          <p:nvPr/>
        </p:nvSpPr>
        <p:spPr bwMode="auto">
          <a:xfrm>
            <a:off x="457200" y="4419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6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7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8" name="Line 39"/>
          <p:cNvSpPr>
            <a:spLocks noChangeShapeType="1"/>
          </p:cNvSpPr>
          <p:nvPr/>
        </p:nvSpPr>
        <p:spPr bwMode="auto">
          <a:xfrm>
            <a:off x="54102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9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80" name="Text Box 52"/>
          <p:cNvSpPr txBox="1">
            <a:spLocks noChangeArrowheads="1"/>
          </p:cNvSpPr>
          <p:nvPr/>
        </p:nvSpPr>
        <p:spPr bwMode="auto">
          <a:xfrm>
            <a:off x="914400" y="1143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Coptic</a:t>
            </a:r>
          </a:p>
        </p:txBody>
      </p:sp>
      <p:sp>
        <p:nvSpPr>
          <p:cNvPr id="6181" name="Text Box 53"/>
          <p:cNvSpPr txBox="1">
            <a:spLocks noChangeArrowheads="1"/>
          </p:cNvSpPr>
          <p:nvPr/>
        </p:nvSpPr>
        <p:spPr bwMode="auto">
          <a:xfrm>
            <a:off x="6324600" y="1143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</p:txBody>
      </p:sp>
      <p:sp>
        <p:nvSpPr>
          <p:cNvPr id="6182" name="Text Box 54"/>
          <p:cNvSpPr txBox="1">
            <a:spLocks noChangeArrowheads="1"/>
          </p:cNvSpPr>
          <p:nvPr/>
        </p:nvSpPr>
        <p:spPr bwMode="auto">
          <a:xfrm>
            <a:off x="3505200" y="11430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[</a:t>
            </a: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Cheema</a:t>
            </a:r>
          </a:p>
        </p:txBody>
      </p:sp>
    </p:spTree>
    <p:extLst>
      <p:ext uri="{BB962C8B-B14F-4D97-AF65-F5344CB8AC3E}">
        <p14:creationId xmlns:p14="http://schemas.microsoft.com/office/powerpoint/2010/main" val="191127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80" grpId="0"/>
      <p:bldP spid="23579" grpId="0"/>
      <p:bldP spid="23578" grpId="0"/>
      <p:bldP spid="23577" grpId="0"/>
      <p:bldP spid="23576" grpId="0"/>
      <p:bldP spid="23574" grpId="0"/>
      <p:bldP spid="23573" grpId="0"/>
      <p:bldP spid="23572" grpId="0"/>
      <p:bldP spid="23571" grpId="0"/>
      <p:bldP spid="23570" grpId="0"/>
      <p:bldP spid="23569" grpId="0"/>
      <p:bldP spid="23568" grpId="0"/>
      <p:bldP spid="23567" grpId="0"/>
      <p:bldP spid="23566" grpId="0"/>
      <p:bldP spid="23565" grpId="0"/>
      <p:bldP spid="23564" grpId="0"/>
      <p:bldP spid="23563" grpId="0"/>
      <p:bldP spid="23561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248400" cy="63658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Times New Roman" pitchFamily="18" charset="0"/>
              </a:rPr>
              <a:t>Rule for the Kei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  <a:latin typeface="CS Avva Shenouda" pitchFamily="34" charset="0"/>
              </a:rPr>
              <a:t>&lt;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</a:rPr>
              <a:t>:</a:t>
            </a:r>
            <a:r>
              <a:rPr lang="en-US" sz="4000" dirty="0">
                <a:solidFill>
                  <a:srgbClr val="FF0000"/>
                </a:solidFill>
                <a:latin typeface="CS Avva Shenouda" pitchFamily="34" charset="0"/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33475" name="Line 3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&lt; ,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429000" y="12954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3352800" y="2209800"/>
            <a:ext cx="762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sh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3429000" y="3352800"/>
            <a:ext cx="762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indent="-800100">
              <a:lnSpc>
                <a:spcPct val="70000"/>
              </a:lnSpc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kh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80" name="Freeform 8"/>
          <p:cNvSpPr>
            <a:spLocks/>
          </p:cNvSpPr>
          <p:nvPr/>
        </p:nvSpPr>
        <p:spPr bwMode="auto">
          <a:xfrm>
            <a:off x="1981200" y="1676400"/>
            <a:ext cx="1295400" cy="923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1" name="Line 9"/>
          <p:cNvSpPr>
            <a:spLocks noChangeShapeType="1"/>
          </p:cNvSpPr>
          <p:nvPr/>
        </p:nvSpPr>
        <p:spPr bwMode="auto">
          <a:xfrm>
            <a:off x="1981200" y="259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2" name="Line 10"/>
          <p:cNvSpPr>
            <a:spLocks noChangeShapeType="1"/>
          </p:cNvSpPr>
          <p:nvPr/>
        </p:nvSpPr>
        <p:spPr bwMode="auto">
          <a:xfrm>
            <a:off x="1981200" y="25908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3962400" y="1371600"/>
            <a:ext cx="4114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a Coptic Word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3484" name="Text Box 12"/>
          <p:cNvSpPr txBox="1">
            <a:spLocks noChangeArrowheads="1"/>
          </p:cNvSpPr>
          <p:nvPr/>
        </p:nvSpPr>
        <p:spPr bwMode="auto">
          <a:xfrm>
            <a:off x="3962400" y="2362200"/>
            <a:ext cx="4419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Gk, before the e-family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4038600" y="3352800"/>
            <a:ext cx="2743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Gk, otherwise)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86" name="Text Box 14"/>
          <p:cNvSpPr txBox="1">
            <a:spLocks noChangeArrowheads="1"/>
          </p:cNvSpPr>
          <p:nvPr/>
        </p:nvSpPr>
        <p:spPr bwMode="auto">
          <a:xfrm>
            <a:off x="609600" y="3962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6096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,ymi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2362200" y="46482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,aric</a:t>
            </a:r>
          </a:p>
        </p:txBody>
      </p:sp>
      <p:sp>
        <p:nvSpPr>
          <p:cNvPr id="233489" name="Text Box 17"/>
          <p:cNvSpPr txBox="1">
            <a:spLocks noChangeArrowheads="1"/>
          </p:cNvSpPr>
          <p:nvPr/>
        </p:nvSpPr>
        <p:spPr bwMode="auto">
          <a:xfrm>
            <a:off x="4495800" y="4648200"/>
            <a:ext cx="1295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,ere</a:t>
            </a:r>
          </a:p>
        </p:txBody>
      </p:sp>
      <p:sp>
        <p:nvSpPr>
          <p:cNvPr id="233490" name="Text Box 18"/>
          <p:cNvSpPr txBox="1">
            <a:spLocks noChangeArrowheads="1"/>
          </p:cNvSpPr>
          <p:nvPr/>
        </p:nvSpPr>
        <p:spPr bwMode="auto">
          <a:xfrm>
            <a:off x="6324600" y="4648200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`,rwm</a:t>
            </a:r>
          </a:p>
        </p:txBody>
      </p:sp>
      <p:sp>
        <p:nvSpPr>
          <p:cNvPr id="233491" name="Text Box 19"/>
          <p:cNvSpPr txBox="1">
            <a:spLocks noChangeArrowheads="1"/>
          </p:cNvSpPr>
          <p:nvPr/>
        </p:nvSpPr>
        <p:spPr bwMode="auto">
          <a:xfrm>
            <a:off x="1219200" y="54864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Ar,y</a:t>
            </a:r>
          </a:p>
        </p:txBody>
      </p:sp>
      <p:sp>
        <p:nvSpPr>
          <p:cNvPr id="233492" name="Text Box 20"/>
          <p:cNvSpPr txBox="1">
            <a:spLocks noChangeArrowheads="1"/>
          </p:cNvSpPr>
          <p:nvPr/>
        </p:nvSpPr>
        <p:spPr bwMode="auto">
          <a:xfrm>
            <a:off x="3124200" y="5486400"/>
            <a:ext cx="24384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Mona,oc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5715000" y="5486400"/>
            <a:ext cx="1219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,w</a:t>
            </a:r>
          </a:p>
        </p:txBody>
      </p:sp>
      <p:sp>
        <p:nvSpPr>
          <p:cNvPr id="233494" name="Text Box 22"/>
          <p:cNvSpPr txBox="1">
            <a:spLocks noChangeArrowheads="1"/>
          </p:cNvSpPr>
          <p:nvPr/>
        </p:nvSpPr>
        <p:spPr bwMode="auto">
          <a:xfrm>
            <a:off x="6781800" y="2895600"/>
            <a:ext cx="2362200" cy="120032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e-family:</a:t>
            </a:r>
          </a:p>
          <a:p>
            <a:pPr algn="ctr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e&gt; y&gt; i&gt; u</a:t>
            </a:r>
          </a:p>
        </p:txBody>
      </p:sp>
      <p:sp>
        <p:nvSpPr>
          <p:cNvPr id="233495" name="Text Box 23"/>
          <p:cNvSpPr txBox="1">
            <a:spLocks noChangeArrowheads="1"/>
          </p:cNvSpPr>
          <p:nvPr/>
        </p:nvSpPr>
        <p:spPr bwMode="auto">
          <a:xfrm>
            <a:off x="228600" y="6156325"/>
            <a:ext cx="2057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Lu,nia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6" name="Text Box 24"/>
          <p:cNvSpPr txBox="1">
            <a:spLocks noChangeArrowheads="1"/>
          </p:cNvSpPr>
          <p:nvPr/>
        </p:nvSpPr>
        <p:spPr bwMode="auto">
          <a:xfrm>
            <a:off x="2362200" y="6156325"/>
            <a:ext cx="1981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Pi,iwn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7" name="Text Box 25"/>
          <p:cNvSpPr txBox="1">
            <a:spLocks noChangeArrowheads="1"/>
          </p:cNvSpPr>
          <p:nvPr/>
        </p:nvSpPr>
        <p:spPr bwMode="auto">
          <a:xfrm>
            <a:off x="4495800" y="6156325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wra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8" name="Text Box 26"/>
          <p:cNvSpPr txBox="1">
            <a:spLocks noChangeArrowheads="1"/>
          </p:cNvSpPr>
          <p:nvPr/>
        </p:nvSpPr>
        <p:spPr bwMode="auto">
          <a:xfrm>
            <a:off x="6324600" y="6156325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Ic,uroc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3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3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7" grpId="0"/>
      <p:bldP spid="233478" grpId="0"/>
      <p:bldP spid="233479" grpId="0"/>
      <p:bldP spid="233483" grpId="0"/>
      <p:bldP spid="233485" grpId="0"/>
      <p:bldP spid="233486" grpId="0"/>
      <p:bldP spid="233487" grpId="0"/>
      <p:bldP spid="233489" grpId="0"/>
      <p:bldP spid="233492" grpId="0"/>
      <p:bldP spid="233493" grpId="0"/>
      <p:bldP spid="233494" grpId="0" animBg="1"/>
      <p:bldP spid="233495" grpId="0"/>
      <p:bldP spid="233496" grpId="0"/>
      <p:bldP spid="233497" grpId="0"/>
      <p:bldP spid="2334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636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rgbClr val="FF0000"/>
                </a:solidFill>
              </a:rPr>
              <a:t>Vocabulary List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4572000" y="4267200"/>
            <a:ext cx="3352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take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1066800" y="4267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4572000" y="3429000"/>
            <a:ext cx="28194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put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1143000" y="3429000"/>
            <a:ext cx="2667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,w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4572000" y="2514600"/>
            <a:ext cx="3124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give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1371600" y="2590800"/>
            <a:ext cx="2133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4572000" y="1752600"/>
            <a:ext cx="28194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believe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1371600" y="1752600"/>
            <a:ext cx="2133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ah]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79" name="Rectangle 23"/>
          <p:cNvSpPr>
            <a:spLocks noChangeArrowheads="1"/>
          </p:cNvSpPr>
          <p:nvPr/>
        </p:nvSpPr>
        <p:spPr bwMode="auto">
          <a:xfrm>
            <a:off x="4572000" y="5029200"/>
            <a:ext cx="24384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ask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9880" name="Rectangle 24"/>
          <p:cNvSpPr>
            <a:spLocks noChangeArrowheads="1"/>
          </p:cNvSpPr>
          <p:nvPr/>
        </p:nvSpPr>
        <p:spPr bwMode="auto">
          <a:xfrm>
            <a:off x="1143000" y="50292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sini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1219200" y="57912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]`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cbw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4572000" y="5791200"/>
            <a:ext cx="19812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teach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559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9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4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4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4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/>
      <p:bldP spid="249861" grpId="0"/>
      <p:bldP spid="249862" grpId="0"/>
      <p:bldP spid="249863" grpId="0"/>
      <p:bldP spid="249864" grpId="0"/>
      <p:bldP spid="249865" grpId="0"/>
      <p:bldP spid="249866" grpId="0"/>
      <p:bldP spid="249867" grpId="0"/>
      <p:bldP spid="249879" grpId="0"/>
      <p:bldP spid="249880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8229600" cy="49069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CS Avva Shenouda" pitchFamily="34" charset="0"/>
              </a:rPr>
              <a:t>Rasi</a:t>
            </a:r>
            <a:r>
              <a:rPr lang="en-US" sz="3200" dirty="0" smtClean="0">
                <a:latin typeface="CS Avva Shenouda" pitchFamily="34" charset="0"/>
              </a:rPr>
              <a:t> </a:t>
            </a:r>
            <a:r>
              <a:rPr lang="en-US" sz="3200" dirty="0" err="1" smtClean="0">
                <a:latin typeface="CS Avva Shenouda" pitchFamily="34" charset="0"/>
              </a:rPr>
              <a:t>qen</a:t>
            </a:r>
            <a:r>
              <a:rPr lang="en-US" sz="3200" dirty="0" smtClean="0">
                <a:latin typeface="CS Avva Shenouda" pitchFamily="34" charset="0"/>
              </a:rPr>
              <a:t> `P[</a:t>
            </a:r>
            <a:r>
              <a:rPr lang="en-US" sz="3200" dirty="0" err="1" smtClean="0">
                <a:latin typeface="CS Avva Shenouda" pitchFamily="34" charset="0"/>
              </a:rPr>
              <a:t>oic</a:t>
            </a:r>
            <a:r>
              <a:rPr lang="en-US" sz="3200" dirty="0" smtClean="0">
                <a:latin typeface="CS Avva Shenouda" pitchFamily="34" charset="0"/>
              </a:rPr>
              <a:t> `</a:t>
            </a:r>
            <a:r>
              <a:rPr lang="en-US" sz="3200" dirty="0" err="1" smtClean="0">
                <a:latin typeface="CS Avva Shenouda" pitchFamily="34" charset="0"/>
              </a:rPr>
              <a:t>ncyou</a:t>
            </a:r>
            <a:r>
              <a:rPr lang="en-US" sz="3200" dirty="0" smtClean="0">
                <a:latin typeface="CS Avva Shenouda" pitchFamily="34" charset="0"/>
              </a:rPr>
              <a:t> </a:t>
            </a:r>
            <a:r>
              <a:rPr lang="en-US" sz="3200" dirty="0" err="1" smtClean="0">
                <a:latin typeface="CS Avva Shenouda" pitchFamily="34" charset="0"/>
              </a:rPr>
              <a:t>niben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Rejoice in the Lord always. (Phil 4:4)</a:t>
            </a:r>
          </a:p>
          <a:p>
            <a:r>
              <a:rPr lang="en-US" sz="3200" dirty="0" err="1" smtClean="0">
                <a:latin typeface="CS Avva Shenouda" pitchFamily="34" charset="0"/>
              </a:rPr>
              <a:t>Twbh</a:t>
            </a:r>
            <a:r>
              <a:rPr lang="en-US" sz="3200" dirty="0" smtClean="0">
                <a:latin typeface="CS Avva Shenouda" pitchFamily="34" charset="0"/>
              </a:rPr>
              <a:t> `</a:t>
            </a:r>
            <a:r>
              <a:rPr lang="en-US" sz="3200" dirty="0" err="1" smtClean="0">
                <a:latin typeface="CS Avva Shenouda" pitchFamily="34" charset="0"/>
              </a:rPr>
              <a:t>ejen</a:t>
            </a:r>
            <a:r>
              <a:rPr lang="en-US" sz="3200" dirty="0" smtClean="0">
                <a:latin typeface="CS Avva Shenouda" pitchFamily="34" charset="0"/>
              </a:rPr>
              <a:t> </a:t>
            </a:r>
            <a:r>
              <a:rPr lang="en-US" sz="3200" dirty="0" err="1" smtClean="0">
                <a:latin typeface="CS Avva Shenouda" pitchFamily="34" charset="0"/>
              </a:rPr>
              <a:t>neten`eryou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Pray for one another. (</a:t>
            </a:r>
            <a:r>
              <a:rPr lang="en-US" sz="2400" dirty="0" err="1" smtClean="0">
                <a:solidFill>
                  <a:srgbClr val="CC3300"/>
                </a:solidFill>
              </a:rPr>
              <a:t>Jm</a:t>
            </a:r>
            <a:r>
              <a:rPr lang="en-US" sz="2400" dirty="0" smtClean="0">
                <a:solidFill>
                  <a:srgbClr val="CC3300"/>
                </a:solidFill>
              </a:rPr>
              <a:t> 5:16)</a:t>
            </a:r>
          </a:p>
          <a:p>
            <a:r>
              <a:rPr lang="en-US" sz="3200" dirty="0" err="1" smtClean="0">
                <a:latin typeface="CS Avva Shenouda" pitchFamily="34" charset="0"/>
              </a:rPr>
              <a:t>Vnou</a:t>
            </a:r>
            <a:r>
              <a:rPr lang="en-US" sz="3200" dirty="0" smtClean="0">
                <a:latin typeface="CS Avva Shenouda" pitchFamily="34" charset="0"/>
              </a:rPr>
              <a:t>] </a:t>
            </a:r>
            <a:r>
              <a:rPr lang="en-US" sz="3200" dirty="0" err="1" smtClean="0">
                <a:latin typeface="CS Avva Shenouda" pitchFamily="34" charset="0"/>
              </a:rPr>
              <a:t>ouagapy</a:t>
            </a:r>
            <a:r>
              <a:rPr lang="en-US" sz="3200" dirty="0" smtClean="0">
                <a:latin typeface="CS Avva Shenouda" pitchFamily="34" charset="0"/>
              </a:rPr>
              <a:t> </a:t>
            </a:r>
            <a:r>
              <a:rPr lang="en-US" sz="3200" dirty="0" err="1" smtClean="0">
                <a:latin typeface="CS Avva Shenouda" pitchFamily="34" charset="0"/>
              </a:rPr>
              <a:t>pe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God is love. (I </a:t>
            </a:r>
            <a:r>
              <a:rPr lang="en-US" sz="2400" dirty="0" err="1" smtClean="0">
                <a:solidFill>
                  <a:srgbClr val="CC3300"/>
                </a:solidFill>
              </a:rPr>
              <a:t>Jn</a:t>
            </a:r>
            <a:r>
              <a:rPr lang="en-US" sz="2400" dirty="0" smtClean="0">
                <a:solidFill>
                  <a:srgbClr val="CC3300"/>
                </a:solidFill>
              </a:rPr>
              <a:t> 4:16)</a:t>
            </a:r>
          </a:p>
          <a:p>
            <a:r>
              <a:rPr lang="en-US" sz="3200" dirty="0" err="1" smtClean="0">
                <a:latin typeface="CS Avva Shenouda" pitchFamily="34" charset="0"/>
              </a:rPr>
              <a:t>Jemnom</a:t>
            </a:r>
            <a:r>
              <a:rPr lang="en-US" sz="3200" dirty="0" smtClean="0">
                <a:latin typeface="CS Avva Shenouda" pitchFamily="34" charset="0"/>
              </a:rPr>
              <a:t>] </a:t>
            </a:r>
            <a:r>
              <a:rPr lang="en-US" sz="3200" dirty="0" err="1" smtClean="0">
                <a:latin typeface="CS Avva Shenouda" pitchFamily="34" charset="0"/>
              </a:rPr>
              <a:t>anok</a:t>
            </a:r>
            <a:r>
              <a:rPr lang="en-US" sz="3200" dirty="0" smtClean="0">
                <a:latin typeface="CS Avva Shenouda" pitchFamily="34" charset="0"/>
              </a:rPr>
              <a:t> </a:t>
            </a:r>
            <a:r>
              <a:rPr lang="en-US" sz="3200" dirty="0" err="1" smtClean="0">
                <a:latin typeface="CS Avva Shenouda" pitchFamily="34" charset="0"/>
              </a:rPr>
              <a:t>ai</a:t>
            </a:r>
            <a:r>
              <a:rPr lang="en-US" sz="3200" dirty="0" smtClean="0">
                <a:latin typeface="CS Avva Shenouda" pitchFamily="34" charset="0"/>
              </a:rPr>
              <a:t>[</a:t>
            </a:r>
            <a:r>
              <a:rPr lang="en-US" sz="3200" dirty="0" err="1" smtClean="0">
                <a:latin typeface="CS Avva Shenouda" pitchFamily="34" charset="0"/>
              </a:rPr>
              <a:t>ro</a:t>
            </a:r>
            <a:r>
              <a:rPr lang="en-US" sz="3200" dirty="0" smtClean="0">
                <a:latin typeface="CS Avva Shenouda" pitchFamily="34" charset="0"/>
              </a:rPr>
              <a:t> `</a:t>
            </a:r>
            <a:r>
              <a:rPr lang="en-US" sz="3200" dirty="0" err="1" smtClean="0">
                <a:latin typeface="CS Avva Shenouda" pitchFamily="34" charset="0"/>
              </a:rPr>
              <a:t>epikocmoc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Be of good cheer, I have overcome the world. (</a:t>
            </a:r>
            <a:r>
              <a:rPr lang="en-US" sz="2400" dirty="0" err="1" smtClean="0">
                <a:solidFill>
                  <a:srgbClr val="CC3300"/>
                </a:solidFill>
              </a:rPr>
              <a:t>Jn</a:t>
            </a:r>
            <a:r>
              <a:rPr lang="en-US" sz="2400" dirty="0" smtClean="0">
                <a:solidFill>
                  <a:srgbClr val="CC3300"/>
                </a:solidFill>
              </a:rPr>
              <a:t> 16:33)</a:t>
            </a:r>
          </a:p>
          <a:p>
            <a:r>
              <a:rPr lang="en-US" sz="3200" dirty="0" smtClean="0">
                <a:latin typeface="CS Avva Shenouda" pitchFamily="34" charset="0"/>
              </a:rPr>
              <a:t>}</a:t>
            </a:r>
            <a:r>
              <a:rPr lang="en-US" sz="3200" dirty="0" err="1" smtClean="0">
                <a:latin typeface="CS Avva Shenouda" pitchFamily="34" charset="0"/>
              </a:rPr>
              <a:t>ar,y</a:t>
            </a:r>
            <a:r>
              <a:rPr lang="en-US" sz="3200" dirty="0" smtClean="0">
                <a:latin typeface="CS Avva Shenouda" pitchFamily="34" charset="0"/>
              </a:rPr>
              <a:t> `n]</a:t>
            </a:r>
            <a:r>
              <a:rPr lang="en-US" sz="3200" dirty="0" err="1" smtClean="0">
                <a:latin typeface="CS Avva Shenouda" pitchFamily="34" charset="0"/>
              </a:rPr>
              <a:t>covia</a:t>
            </a:r>
            <a:r>
              <a:rPr lang="en-US" sz="3200" dirty="0" smtClean="0">
                <a:latin typeface="CS Avva Shenouda" pitchFamily="34" charset="0"/>
              </a:rPr>
              <a:t> ]ho] `</a:t>
            </a:r>
            <a:r>
              <a:rPr lang="en-US" sz="3200" dirty="0" err="1" smtClean="0">
                <a:latin typeface="CS Avva Shenouda" pitchFamily="34" charset="0"/>
              </a:rPr>
              <a:t>nte</a:t>
            </a:r>
            <a:r>
              <a:rPr lang="en-US" sz="3200" dirty="0" smtClean="0">
                <a:latin typeface="CS Avva Shenouda" pitchFamily="34" charset="0"/>
              </a:rPr>
              <a:t> `P[</a:t>
            </a:r>
            <a:r>
              <a:rPr lang="en-US" sz="3200" dirty="0" err="1" smtClean="0">
                <a:latin typeface="CS Avva Shenouda" pitchFamily="34" charset="0"/>
              </a:rPr>
              <a:t>oic</a:t>
            </a:r>
            <a:r>
              <a:rPr lang="en-US" sz="3200" dirty="0" smtClean="0">
                <a:latin typeface="CS Avva Shenouda" pitchFamily="34" charset="0"/>
              </a:rPr>
              <a:t> </a:t>
            </a:r>
            <a:r>
              <a:rPr lang="en-US" sz="3200" dirty="0" err="1" smtClean="0">
                <a:latin typeface="CS Avva Shenouda" pitchFamily="34" charset="0"/>
              </a:rPr>
              <a:t>te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The fear of the Lord is the beginning of wisdom. (Ps 110:10)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Coptic Bible Verses – Part 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447800"/>
            <a:ext cx="8915400" cy="5257800"/>
          </a:xfrm>
        </p:spPr>
        <p:txBody>
          <a:bodyPr>
            <a:noAutofit/>
          </a:bodyPr>
          <a:lstStyle/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 smtClean="0">
                <a:latin typeface="CS Avva Shenouda" pitchFamily="34" charset="0"/>
              </a:rPr>
              <a:t>romi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kahi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smtClean="0">
                <a:latin typeface="CS Avva Shenouda" pitchFamily="34" charset="0"/>
              </a:rPr>
              <a:t>`</a:t>
            </a:r>
            <a:r>
              <a:rPr lang="en-US" sz="2800" dirty="0" err="1" smtClean="0">
                <a:latin typeface="CS Avva Shenouda" pitchFamily="34" charset="0"/>
              </a:rPr>
              <a:t>Vnou</a:t>
            </a:r>
            <a:r>
              <a:rPr lang="en-US" sz="2800" dirty="0" smtClean="0">
                <a:latin typeface="CS Avva Shenouda" pitchFamily="34" charset="0"/>
              </a:rPr>
              <a:t>]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smtClean="0">
                <a:latin typeface="CS Avva Shenouda" pitchFamily="34" charset="0"/>
              </a:rPr>
              <a:t>`</a:t>
            </a:r>
            <a:r>
              <a:rPr lang="en-US" sz="2800" dirty="0" err="1" smtClean="0">
                <a:latin typeface="CS Avva Shenouda" pitchFamily="34" charset="0"/>
              </a:rPr>
              <a:t>alou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ioh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 smtClean="0">
                <a:latin typeface="CS Avva Shenouda" pitchFamily="34" charset="0"/>
              </a:rPr>
              <a:t>ry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smtClean="0">
                <a:latin typeface="CS Avva Shenouda" pitchFamily="34" charset="0"/>
              </a:rPr>
              <a:t>con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syri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iwt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smtClean="0">
                <a:latin typeface="CS Avva Shenouda" pitchFamily="34" charset="0"/>
              </a:rPr>
              <a:t>bal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 smtClean="0">
                <a:latin typeface="CS Avva Shenouda" pitchFamily="34" charset="0"/>
              </a:rPr>
              <a:t>yi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smtClean="0">
                <a:latin typeface="CS Avva Shenouda" pitchFamily="34" charset="0"/>
              </a:rPr>
              <a:t>ran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ro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ouro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nyb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smtClean="0">
                <a:latin typeface="CS Avva Shenouda" pitchFamily="34" charset="0"/>
              </a:rPr>
              <a:t>`</a:t>
            </a:r>
            <a:r>
              <a:rPr lang="en-US" sz="2800" dirty="0" err="1" smtClean="0">
                <a:latin typeface="CS Avva Shenouda" pitchFamily="34" charset="0"/>
              </a:rPr>
              <a:t>chimi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vorsi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seri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ourw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ri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 smtClean="0">
                <a:latin typeface="CS Avva Shenouda" pitchFamily="34" charset="0"/>
              </a:rPr>
              <a:t>cwni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ajp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ve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sau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soury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 smtClean="0">
                <a:latin typeface="CS Avva Shenouda" pitchFamily="34" charset="0"/>
              </a:rPr>
              <a:t>mau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smtClean="0">
                <a:latin typeface="CS Avva Shenouda" pitchFamily="34" charset="0"/>
              </a:rPr>
              <a:t>]`</a:t>
            </a:r>
            <a:r>
              <a:rPr lang="en-US" sz="2800" dirty="0" err="1" smtClean="0">
                <a:latin typeface="CS Avva Shenouda" pitchFamily="34" charset="0"/>
              </a:rPr>
              <a:t>alou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jij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smtClean="0">
                <a:latin typeface="CS Avva Shenouda" pitchFamily="34" charset="0"/>
              </a:rPr>
              <a:t>`;</a:t>
            </a:r>
            <a:r>
              <a:rPr lang="en-US" sz="2800" dirty="0" err="1" smtClean="0">
                <a:latin typeface="CS Avva Shenouda" pitchFamily="34" charset="0"/>
              </a:rPr>
              <a:t>nyb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hiomi</a:t>
            </a:r>
            <a:endParaRPr lang="en-US" sz="2800" dirty="0" smtClean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 smtClean="0">
                <a:latin typeface="CS Avva Shenouda" pitchFamily="34" charset="0"/>
              </a:rPr>
              <a:t>nicwni</a:t>
            </a:r>
            <a:r>
              <a:rPr lang="en-US" sz="2800" dirty="0" smtClean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nirwmi</a:t>
            </a:r>
            <a:r>
              <a:rPr lang="en-US" sz="2800" dirty="0" smtClean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niran</a:t>
            </a:r>
            <a:r>
              <a:rPr lang="en-US" sz="2800" dirty="0" smtClean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nimau</a:t>
            </a:r>
            <a:r>
              <a:rPr lang="en-US" sz="2800" dirty="0" smtClean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ni`alou</a:t>
            </a:r>
            <a:endParaRPr lang="en-US" sz="2800" dirty="0" smtClean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 smtClean="0">
                <a:latin typeface="CS Avva Shenouda" pitchFamily="34" charset="0"/>
              </a:rPr>
              <a:t>jom</a:t>
            </a:r>
            <a:r>
              <a:rPr lang="en-US" sz="2800" dirty="0" smtClean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niourw</a:t>
            </a:r>
            <a:r>
              <a:rPr lang="en-US" sz="2800" dirty="0" smtClean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nibal</a:t>
            </a:r>
            <a:r>
              <a:rPr lang="en-US" sz="2800" dirty="0" smtClean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nisau</a:t>
            </a:r>
            <a:r>
              <a:rPr lang="en-US" sz="2800" dirty="0" smtClean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ninyb</a:t>
            </a:r>
            <a:endParaRPr lang="en-US" sz="2800" dirty="0" smtClean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 smtClean="0">
                <a:latin typeface="CS Avva Shenouda" pitchFamily="34" charset="0"/>
              </a:rPr>
              <a:t>niseri</a:t>
            </a:r>
            <a:r>
              <a:rPr lang="en-US" sz="2800" dirty="0" smtClean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totc</a:t>
            </a:r>
            <a:r>
              <a:rPr lang="en-US" sz="2800" dirty="0" smtClean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io</a:t>
            </a:r>
            <a:r>
              <a:rPr lang="en-US" sz="2800" dirty="0" smtClean="0">
                <a:latin typeface="CS Avva Shenouda" pitchFamily="34" charset="0"/>
              </a:rPr>
              <a:t>]	</a:t>
            </a:r>
            <a:r>
              <a:rPr lang="en-US" sz="2800" dirty="0" err="1" smtClean="0">
                <a:latin typeface="CS Avva Shenouda" pitchFamily="34" charset="0"/>
              </a:rPr>
              <a:t>ourwou</a:t>
            </a:r>
            <a:r>
              <a:rPr lang="en-US" sz="2800" dirty="0" smtClean="0">
                <a:latin typeface="CS Avva Shenouda" pitchFamily="34" charset="0"/>
              </a:rPr>
              <a:t>	</a:t>
            </a:r>
            <a:r>
              <a:rPr lang="en-US" sz="2800" dirty="0" err="1" smtClean="0">
                <a:latin typeface="CS Avva Shenouda" pitchFamily="34" charset="0"/>
              </a:rPr>
              <a:t>vyou`i</a:t>
            </a:r>
            <a:endParaRPr lang="en-US" sz="2800" dirty="0">
              <a:latin typeface="CS Avva Shenouda" pitchFamily="34" charset="0"/>
            </a:endParaRPr>
          </a:p>
        </p:txBody>
      </p:sp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71600" y="533400"/>
            <a:ext cx="6577928" cy="727055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Beginner Vocabulary Review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  <p:bldP spid="1331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371600"/>
            <a:ext cx="3200400" cy="51054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S Avva Shenouda" pitchFamily="34" charset="0"/>
              </a:rPr>
              <a:t> </a:t>
            </a:r>
            <a:r>
              <a:rPr lang="en-US" sz="3200" b="1" dirty="0" err="1" smtClean="0">
                <a:latin typeface="CS Avva Shenouda" pitchFamily="34" charset="0"/>
              </a:rPr>
              <a:t>ai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nah</a:t>
            </a:r>
            <a:r>
              <a:rPr lang="en-US" sz="3200" b="1" dirty="0" smtClean="0">
                <a:solidFill>
                  <a:srgbClr val="FF0000"/>
                </a:solidFill>
                <a:latin typeface="CS Avva Shenouda" pitchFamily="34" charset="0"/>
              </a:rPr>
              <a:t>]</a:t>
            </a:r>
          </a:p>
          <a:p>
            <a:pPr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S Avva Shenouda" pitchFamily="34" charset="0"/>
              </a:rPr>
              <a:t> </a:t>
            </a:r>
            <a:r>
              <a:rPr lang="en-US" sz="3200" b="1" dirty="0" err="1" smtClean="0">
                <a:latin typeface="CS Avva Shenouda" pitchFamily="34" charset="0"/>
              </a:rPr>
              <a:t>ak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nah</a:t>
            </a:r>
            <a:r>
              <a:rPr lang="en-US" sz="3200" b="1" dirty="0" smtClean="0">
                <a:solidFill>
                  <a:srgbClr val="FF0000"/>
                </a:solidFill>
                <a:latin typeface="CS Avva Shenouda" pitchFamily="34" charset="0"/>
              </a:rPr>
              <a:t>]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S Avva Shenouda" pitchFamily="34" charset="0"/>
              </a:rPr>
              <a:t> </a:t>
            </a:r>
            <a:r>
              <a:rPr lang="en-US" sz="3200" b="1" dirty="0" err="1" smtClean="0">
                <a:latin typeface="CS Avva Shenouda" pitchFamily="34" charset="0"/>
              </a:rPr>
              <a:t>are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nah</a:t>
            </a:r>
            <a:r>
              <a:rPr lang="en-US" sz="3200" b="1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</a:p>
          <a:p>
            <a:pPr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S Avva Shenouda" pitchFamily="34" charset="0"/>
              </a:rPr>
              <a:t> </a:t>
            </a:r>
            <a:r>
              <a:rPr lang="en-US" sz="3200" b="1" dirty="0" err="1" smtClean="0">
                <a:latin typeface="CS Avva Shenouda" pitchFamily="34" charset="0"/>
              </a:rPr>
              <a:t>af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nah</a:t>
            </a:r>
            <a:r>
              <a:rPr lang="en-US" sz="3200" b="1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</a:p>
          <a:p>
            <a:pPr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S Avva Shenouda" pitchFamily="34" charset="0"/>
              </a:rPr>
              <a:t> </a:t>
            </a:r>
            <a:r>
              <a:rPr lang="en-US" sz="3200" b="1" dirty="0" err="1" smtClean="0">
                <a:latin typeface="CS Avva Shenouda" pitchFamily="34" charset="0"/>
              </a:rPr>
              <a:t>ac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nah</a:t>
            </a:r>
            <a:r>
              <a:rPr lang="en-US" sz="3200" b="1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</a:p>
          <a:p>
            <a:pPr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S Avva Shenouda" pitchFamily="34" charset="0"/>
              </a:rPr>
              <a:t> </a:t>
            </a:r>
            <a:r>
              <a:rPr lang="en-US" sz="3200" b="1" dirty="0" err="1" smtClean="0">
                <a:latin typeface="CS Avva Shenouda" pitchFamily="34" charset="0"/>
              </a:rPr>
              <a:t>an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nah</a:t>
            </a:r>
            <a:r>
              <a:rPr lang="en-US" sz="3200" b="1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</a:p>
          <a:p>
            <a:pPr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S Avva Shenouda" pitchFamily="34" charset="0"/>
              </a:rPr>
              <a:t> </a:t>
            </a:r>
            <a:r>
              <a:rPr lang="en-US" sz="3200" b="1" dirty="0" err="1" smtClean="0">
                <a:latin typeface="CS Avva Shenouda" pitchFamily="34" charset="0"/>
              </a:rPr>
              <a:t>areten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nah</a:t>
            </a:r>
            <a:r>
              <a:rPr lang="en-US" sz="3200" b="1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</a:p>
          <a:p>
            <a:pPr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S Avva Shenouda" pitchFamily="34" charset="0"/>
              </a:rPr>
              <a:t> </a:t>
            </a:r>
            <a:r>
              <a:rPr lang="en-US" sz="3200" b="1" dirty="0" err="1" smtClean="0">
                <a:latin typeface="CS Avva Shenouda" pitchFamily="34" charset="0"/>
              </a:rPr>
              <a:t>au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nah</a:t>
            </a:r>
            <a:r>
              <a:rPr lang="en-US" sz="3200" b="1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</a:p>
          <a:p>
            <a:pPr>
              <a:buFont typeface="Wingdings" pitchFamily="2" charset="2"/>
              <a:buChar char="v"/>
            </a:pP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S Avva Shenoud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5635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Simple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PASt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Tense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1371600"/>
            <a:ext cx="5257800" cy="491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5000"/>
              </a:lnSpc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	I 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believed</a:t>
            </a:r>
          </a:p>
          <a:p>
            <a:pPr algn="l">
              <a:lnSpc>
                <a:spcPct val="105000"/>
              </a:lnSpc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	you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believed </a:t>
            </a:r>
            <a:r>
              <a:rPr lang="en-US" sz="2000" dirty="0" smtClean="0">
                <a:latin typeface="+mn-lt"/>
              </a:rPr>
              <a:t>(masculine)</a:t>
            </a:r>
          </a:p>
          <a:p>
            <a:pPr algn="l">
              <a:lnSpc>
                <a:spcPct val="105000"/>
              </a:lnSpc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	you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believed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latin typeface="+mn-lt"/>
              </a:rPr>
              <a:t>(feminine)</a:t>
            </a:r>
          </a:p>
          <a:p>
            <a:pPr algn="l">
              <a:lnSpc>
                <a:spcPct val="105000"/>
              </a:lnSpc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</a:t>
            </a:r>
            <a:r>
              <a:rPr lang="en-US" sz="3200" dirty="0">
                <a:latin typeface="+mn-lt"/>
              </a:rPr>
              <a:t>	</a:t>
            </a:r>
            <a:r>
              <a:rPr lang="en-US" sz="3200" dirty="0" smtClean="0">
                <a:latin typeface="+mn-lt"/>
              </a:rPr>
              <a:t>he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believed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  <a:p>
            <a:pPr algn="l">
              <a:lnSpc>
                <a:spcPct val="105000"/>
              </a:lnSpc>
              <a:buFont typeface="Franklin Gothic Book" pitchFamily="34" charset="0"/>
              <a:buChar char="="/>
            </a:pP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     </a:t>
            </a:r>
            <a:r>
              <a:rPr lang="en-US" sz="3200" dirty="0" smtClean="0">
                <a:latin typeface="+mn-lt"/>
              </a:rPr>
              <a:t>she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believed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  <a:p>
            <a:pPr marL="457200" indent="-457200" algn="l">
              <a:lnSpc>
                <a:spcPct val="105000"/>
              </a:lnSpc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   we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believed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  <a:p>
            <a:pPr algn="l">
              <a:lnSpc>
                <a:spcPct val="105000"/>
              </a:lnSpc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     you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believed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latin typeface="+mn-lt"/>
              </a:rPr>
              <a:t>(plural)</a:t>
            </a:r>
          </a:p>
          <a:p>
            <a:pPr algn="l">
              <a:lnSpc>
                <a:spcPct val="105000"/>
              </a:lnSpc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     they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believed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70" name="AutoShape 2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3578</TotalTime>
  <Words>405</Words>
  <Application>Microsoft Macintosh PowerPoint</Application>
  <PresentationFormat>On-screen Show (4:3)</PresentationFormat>
  <Paragraphs>161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BlackTie</vt:lpstr>
      <vt:lpstr>   Coptic Lesson 18  PAST Tense</vt:lpstr>
      <vt:lpstr>Coptic Alphabets</vt:lpstr>
      <vt:lpstr>Review Questions</vt:lpstr>
      <vt:lpstr>Review for Beginners</vt:lpstr>
      <vt:lpstr>Rule for the Kei &lt;: </vt:lpstr>
      <vt:lpstr>Vocabulary List</vt:lpstr>
      <vt:lpstr>Coptic Bible Verses – Part 3</vt:lpstr>
      <vt:lpstr>Beginner Vocabulary Review</vt:lpstr>
      <vt:lpstr>Simple PASt Tense</vt:lpstr>
      <vt:lpstr>Exercise (Part 1)</vt:lpstr>
      <vt:lpstr>Exercise (Part 2)</vt:lpstr>
      <vt:lpstr>Announcement</vt:lpstr>
      <vt:lpstr>Oujai qen `P[oic</vt:lpstr>
    </vt:vector>
  </TitlesOfParts>
  <Company>HP-Ossama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Coptic Lesson</dc:title>
  <dc:creator>Ossama Ekladious</dc:creator>
  <cp:lastModifiedBy>Sam Ekladious</cp:lastModifiedBy>
  <cp:revision>551</cp:revision>
  <dcterms:created xsi:type="dcterms:W3CDTF">2014-03-29T18:43:12Z</dcterms:created>
  <dcterms:modified xsi:type="dcterms:W3CDTF">2022-10-24T06:37:15Z</dcterms:modified>
</cp:coreProperties>
</file>